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chivo Black" charset="1" panose="020B0A03020202020B04"/>
      <p:regular r:id="rId16"/>
    </p:embeddedFont>
    <p:embeddedFont>
      <p:font typeface="Garet" charset="1" panose="00000000000000000000"/>
      <p:regular r:id="rId17"/>
    </p:embeddedFont>
    <p:embeddedFont>
      <p:font typeface="Inter" charset="1" panose="020B05020300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VAG1pvUFdDU.mp4" Type="http://schemas.openxmlformats.org/officeDocument/2006/relationships/video"/><Relationship Id="rId5" Target="../media/VAG1pvUFdDU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9723" y="2247301"/>
            <a:ext cx="12408553" cy="290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60"/>
              </a:lnSpc>
            </a:pPr>
            <a:r>
              <a:rPr lang="en-US" sz="16900" spc="7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STUXNET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21552" y="5113691"/>
            <a:ext cx="1064489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36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ADVANCED MAN-IN-THE-MIDDLE ATTACK ON INDUSTRIAL CONTROL SYSTEMS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8610" y="451518"/>
            <a:ext cx="720179" cy="27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6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Group5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73069" y="6504799"/>
            <a:ext cx="5141863" cy="226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400" spc="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Aaryan Sharma - 16010123012</a:t>
            </a:r>
          </a:p>
          <a:p>
            <a:pPr algn="ctr">
              <a:lnSpc>
                <a:spcPts val="3624"/>
              </a:lnSpc>
            </a:pPr>
            <a:r>
              <a:rPr lang="en-US" sz="2400" spc="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Aditey Kshirsagar - 16010123017</a:t>
            </a:r>
          </a:p>
          <a:p>
            <a:pPr algn="ctr">
              <a:lnSpc>
                <a:spcPts val="3624"/>
              </a:lnSpc>
            </a:pPr>
            <a:r>
              <a:rPr lang="en-US" sz="2400" spc="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Aditya Baheti - 16010123023</a:t>
            </a:r>
          </a:p>
          <a:p>
            <a:pPr algn="ctr">
              <a:lnSpc>
                <a:spcPts val="3624"/>
              </a:lnSpc>
            </a:pPr>
            <a:r>
              <a:rPr lang="en-US" sz="2400" spc="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Amandeep Singh - 16010123036</a:t>
            </a:r>
          </a:p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400" spc="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Ambuj Rai - 16010123037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515505" y="3682862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4515505" y="5871653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95943" y="3682862"/>
            <a:ext cx="12896114" cy="19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t="0" r="-448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77603" y="1664970"/>
            <a:ext cx="14932795" cy="83996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781998" y="220980"/>
            <a:ext cx="10724004" cy="144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spc="79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SIMULATION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050"/>
            <a:ext cx="12886435" cy="10287000"/>
          </a:xfrm>
          <a:custGeom>
            <a:avLst/>
            <a:gdLst/>
            <a:ahLst/>
            <a:cxnLst/>
            <a:rect r="r" b="b" t="t" l="l"/>
            <a:pathLst>
              <a:path h="10287000" w="12886435">
                <a:moveTo>
                  <a:pt x="0" y="0"/>
                </a:moveTo>
                <a:lnTo>
                  <a:pt x="12886435" y="0"/>
                </a:lnTo>
                <a:lnTo>
                  <a:pt x="12886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" r="0" b="-264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167433" y="2600917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886435" y="0"/>
            <a:ext cx="5401565" cy="10287000"/>
          </a:xfrm>
          <a:custGeom>
            <a:avLst/>
            <a:gdLst/>
            <a:ahLst/>
            <a:cxnLst/>
            <a:rect r="r" b="b" t="t" l="l"/>
            <a:pathLst>
              <a:path h="10287000" w="5401565">
                <a:moveTo>
                  <a:pt x="0" y="0"/>
                </a:moveTo>
                <a:lnTo>
                  <a:pt x="5401565" y="0"/>
                </a:lnTo>
                <a:lnTo>
                  <a:pt x="5401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" r="0" b="-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86435" y="0"/>
            <a:ext cx="5401565" cy="10287000"/>
          </a:xfrm>
          <a:custGeom>
            <a:avLst/>
            <a:gdLst/>
            <a:ahLst/>
            <a:cxnLst/>
            <a:rect r="r" b="b" t="t" l="l"/>
            <a:pathLst>
              <a:path h="10287000" w="5401565">
                <a:moveTo>
                  <a:pt x="0" y="0"/>
                </a:moveTo>
                <a:lnTo>
                  <a:pt x="5401565" y="0"/>
                </a:lnTo>
                <a:lnTo>
                  <a:pt x="5401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90" t="0" r="-749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9650" y="3773859"/>
            <a:ext cx="8586043" cy="3440723"/>
          </a:xfrm>
          <a:custGeom>
            <a:avLst/>
            <a:gdLst/>
            <a:ahLst/>
            <a:cxnLst/>
            <a:rect r="r" b="b" t="t" l="l"/>
            <a:pathLst>
              <a:path h="3440723" w="8586043">
                <a:moveTo>
                  <a:pt x="0" y="0"/>
                </a:moveTo>
                <a:lnTo>
                  <a:pt x="8586043" y="0"/>
                </a:lnTo>
                <a:lnTo>
                  <a:pt x="8586043" y="3440723"/>
                </a:lnTo>
                <a:lnTo>
                  <a:pt x="0" y="3440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1950" r="0" b="-6759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9650" y="626859"/>
            <a:ext cx="9016813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ATTACK OVERVIEW &amp; TIMELINE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7433" y="2839139"/>
            <a:ext cx="8234586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</a:t>
            </a: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 Was Stuxnet?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7433" y="7776077"/>
            <a:ext cx="8586043" cy="135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24"/>
              </a:lnSpc>
              <a:buFont typeface="Arial"/>
              <a:buChar char="•"/>
            </a:pPr>
            <a:r>
              <a:rPr lang="en-US" sz="2400" spc="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Target: Iran's Natanz nuclear enrichment facility</a:t>
            </a:r>
          </a:p>
          <a:p>
            <a:pPr algn="l" marL="518160" indent="-259080" lvl="1">
              <a:lnSpc>
                <a:spcPts val="3624"/>
              </a:lnSpc>
              <a:buFont typeface="Arial"/>
              <a:buChar char="•"/>
            </a:pPr>
            <a:r>
              <a:rPr lang="en-US" sz="2400" spc="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Disc</a:t>
            </a:r>
            <a:r>
              <a:rPr lang="en-US" sz="2400" spc="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overy: June 17, 2010 by VirusBlokAda (Belarus)</a:t>
            </a:r>
          </a:p>
          <a:p>
            <a:pPr algn="l" marL="518160" indent="-259080" lvl="1">
              <a:lnSpc>
                <a:spcPts val="3624"/>
              </a:lnSpc>
              <a:buFont typeface="Arial"/>
              <a:buChar char="•"/>
            </a:pPr>
            <a:r>
              <a:rPr lang="en-US" sz="2400" spc="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Attribution: U.S.-Israeli "Operation Olympic Games"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4311968"/>
            <a:ext cx="18288000" cy="14598968"/>
          </a:xfrm>
          <a:custGeom>
            <a:avLst/>
            <a:gdLst/>
            <a:ahLst/>
            <a:cxnLst/>
            <a:rect r="r" b="b" t="t" l="l"/>
            <a:pathLst>
              <a:path h="14598968" w="18288000">
                <a:moveTo>
                  <a:pt x="18288000" y="0"/>
                </a:moveTo>
                <a:lnTo>
                  <a:pt x="0" y="0"/>
                </a:lnTo>
                <a:lnTo>
                  <a:pt x="0" y="14598968"/>
                </a:lnTo>
                <a:lnTo>
                  <a:pt x="18288000" y="1459896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264" r="0" b="-264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6321226" y="2504984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27988" y="1841758"/>
            <a:ext cx="7171885" cy="6603484"/>
          </a:xfrm>
          <a:custGeom>
            <a:avLst/>
            <a:gdLst/>
            <a:ahLst/>
            <a:cxnLst/>
            <a:rect r="r" b="b" t="t" l="l"/>
            <a:pathLst>
              <a:path h="6603484" w="7171885">
                <a:moveTo>
                  <a:pt x="0" y="0"/>
                </a:moveTo>
                <a:lnTo>
                  <a:pt x="7171885" y="0"/>
                </a:lnTo>
                <a:lnTo>
                  <a:pt x="7171885" y="6603484"/>
                </a:lnTo>
                <a:lnTo>
                  <a:pt x="0" y="660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03" r="0" b="-430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42487" y="375957"/>
            <a:ext cx="9016813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MITM </a:t>
            </a: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ATTACK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24714" y="2898175"/>
            <a:ext cx="8234586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Three-L</a:t>
            </a: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ayer Interception 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97594" y="4265388"/>
            <a:ext cx="6396767" cy="272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400" spc="110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1. Windows Layer: 4 zero-day exploits + stolen certificates</a:t>
            </a:r>
          </a:p>
          <a:p>
            <a:pPr algn="l">
              <a:lnSpc>
                <a:spcPts val="3624"/>
              </a:lnSpc>
            </a:pPr>
            <a:r>
              <a:rPr lang="en-US" sz="2400" spc="110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2. SCADA Layer: Siemens Step7/WinCC software compromise</a:t>
            </a:r>
          </a:p>
          <a:p>
            <a:pPr algn="l">
              <a:lnSpc>
                <a:spcPts val="3624"/>
              </a:lnSpc>
            </a:pPr>
            <a:r>
              <a:rPr lang="en-US" sz="2400" spc="110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3. PLC Layer: Hardware controller manipulation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6315" y="1885891"/>
            <a:ext cx="18031685" cy="325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187" indent="-267594" lvl="1">
              <a:lnSpc>
                <a:spcPts val="3743"/>
              </a:lnSpc>
              <a:spcBef>
                <a:spcPct val="0"/>
              </a:spcBef>
              <a:buAutoNum type="arabicPeriod" startAt="1"/>
            </a:pPr>
            <a:r>
              <a:rPr lang="en-US" sz="2478" spc="11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Attack Sequence:Initial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foothold — multiple Windows zero-day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expl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oits let code run wit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ut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user consent.</a:t>
            </a:r>
          </a:p>
          <a:p>
            <a:pPr algn="l" marL="535187" indent="-267594" lvl="1">
              <a:lnSpc>
                <a:spcPts val="3743"/>
              </a:lnSpc>
              <a:spcBef>
                <a:spcPct val="0"/>
              </a:spcBef>
              <a:buAutoNum type="arabicPeriod" startAt="1"/>
            </a:pP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Stealth &amp; tr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ust — kernel-level rootkits hi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 presen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ce; st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ol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certificates made co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mpone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 a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ppe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 si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d.</a:t>
            </a:r>
          </a:p>
          <a:p>
            <a:pPr algn="l" marL="535187" indent="-267594" lvl="1">
              <a:lnSpc>
                <a:spcPts val="3743"/>
              </a:lnSpc>
              <a:spcBef>
                <a:spcPct val="0"/>
              </a:spcBef>
              <a:buAutoNum type="arabicPeriod" startAt="1"/>
            </a:pP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SCADA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comp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romi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 — Stuxn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et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infected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Siem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ens Step7 proje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ct fil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 an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engi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ring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tools.</a:t>
            </a:r>
          </a:p>
          <a:p>
            <a:pPr algn="l" marL="535187" indent="-267594" lvl="1">
              <a:lnSpc>
                <a:spcPts val="3743"/>
              </a:lnSpc>
              <a:spcBef>
                <a:spcPct val="0"/>
              </a:spcBef>
              <a:buAutoNum type="arabicPeriod" startAt="1"/>
            </a:pP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Logic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injection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ifi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 ladde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 logic / fu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ct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ion blocks were del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ivered to specific PLCs.</a:t>
            </a:r>
          </a:p>
          <a:p>
            <a:pPr algn="l" marL="535187" indent="-267594" lvl="1">
              <a:lnSpc>
                <a:spcPts val="3743"/>
              </a:lnSpc>
              <a:spcBef>
                <a:spcPct val="0"/>
              </a:spcBef>
              <a:buAutoNum type="arabicPeriod" startAt="1"/>
            </a:pP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 t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elemetry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malware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inter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pted/read senso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 v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 an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fe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 o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erators norma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re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adings.</a:t>
            </a:r>
          </a:p>
          <a:p>
            <a:pPr algn="l" marL="535187" indent="-267594" lvl="1">
              <a:lnSpc>
                <a:spcPts val="3743"/>
              </a:lnSpc>
              <a:spcBef>
                <a:spcPct val="0"/>
              </a:spcBef>
              <a:buAutoNum type="arabicPeriod" startAt="1"/>
            </a:pP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Phy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sical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eff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ect — PLCs received ha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rmful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iming/speed comm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ands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anical str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478" spc="114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 and failure.</a:t>
            </a:r>
          </a:p>
          <a:p>
            <a:pPr algn="l" marL="0" indent="0" lvl="1">
              <a:lnSpc>
                <a:spcPts val="3743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892066" y="5143500"/>
            <a:ext cx="12957784" cy="5143500"/>
          </a:xfrm>
          <a:custGeom>
            <a:avLst/>
            <a:gdLst/>
            <a:ahLst/>
            <a:cxnLst/>
            <a:rect r="r" b="b" t="t" l="l"/>
            <a:pathLst>
              <a:path h="5143500" w="12957784">
                <a:moveTo>
                  <a:pt x="0" y="0"/>
                </a:moveTo>
                <a:lnTo>
                  <a:pt x="12957784" y="0"/>
                </a:lnTo>
                <a:lnTo>
                  <a:pt x="1295778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564" r="0" b="-1156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84714" y="417275"/>
            <a:ext cx="10918572" cy="86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TECHNICAL MECHANISM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11968"/>
            <a:ext cx="18288000" cy="14598968"/>
          </a:xfrm>
          <a:custGeom>
            <a:avLst/>
            <a:gdLst/>
            <a:ahLst/>
            <a:cxnLst/>
            <a:rect r="r" b="b" t="t" l="l"/>
            <a:pathLst>
              <a:path h="14598968" w="18288000">
                <a:moveTo>
                  <a:pt x="0" y="0"/>
                </a:moveTo>
                <a:lnTo>
                  <a:pt x="18288000" y="0"/>
                </a:lnTo>
                <a:lnTo>
                  <a:pt x="18288000" y="14598968"/>
                </a:lnTo>
                <a:lnTo>
                  <a:pt x="0" y="14598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" r="0" b="-264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167433" y="2600917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186463" y="1448422"/>
            <a:ext cx="7390156" cy="7390156"/>
          </a:xfrm>
          <a:custGeom>
            <a:avLst/>
            <a:gdLst/>
            <a:ahLst/>
            <a:cxnLst/>
            <a:rect r="r" b="b" t="t" l="l"/>
            <a:pathLst>
              <a:path h="7390156" w="7390156">
                <a:moveTo>
                  <a:pt x="0" y="0"/>
                </a:moveTo>
                <a:lnTo>
                  <a:pt x="7390155" y="0"/>
                </a:lnTo>
                <a:lnTo>
                  <a:pt x="7390155" y="7390156"/>
                </a:lnTo>
                <a:lnTo>
                  <a:pt x="0" y="7390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9650" y="626859"/>
            <a:ext cx="9016813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</a:t>
            </a: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ACT ASSESSMENT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7433" y="2839139"/>
            <a:ext cx="8234586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Unpreceden</a:t>
            </a: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ted Damage Across Multiple Domains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7983" y="4071963"/>
            <a:ext cx="8244036" cy="494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Physical Impact: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- 1,000 centrifuges destroyed/replaced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Significant delays to nuclear program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First software-caused physical destruction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Global Security Impact: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New cyber warfare paradigm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Exposed critical infrastructure vulnerabilities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Changed threat landscape permanently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Economic Impact: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Millions in equipment replacement costs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Massive global security investment increases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4311968"/>
            <a:ext cx="18288000" cy="14598968"/>
          </a:xfrm>
          <a:custGeom>
            <a:avLst/>
            <a:gdLst/>
            <a:ahLst/>
            <a:cxnLst/>
            <a:rect r="r" b="b" t="t" l="l"/>
            <a:pathLst>
              <a:path h="14598968" w="18288000">
                <a:moveTo>
                  <a:pt x="18288000" y="0"/>
                </a:moveTo>
                <a:lnTo>
                  <a:pt x="0" y="0"/>
                </a:lnTo>
                <a:lnTo>
                  <a:pt x="0" y="14598968"/>
                </a:lnTo>
                <a:lnTo>
                  <a:pt x="18288000" y="1459896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264" r="0" b="-264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6321226" y="2504984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24321" y="3747170"/>
            <a:ext cx="9734979" cy="5840987"/>
          </a:xfrm>
          <a:custGeom>
            <a:avLst/>
            <a:gdLst/>
            <a:ahLst/>
            <a:cxnLst/>
            <a:rect r="r" b="b" t="t" l="l"/>
            <a:pathLst>
              <a:path h="5840987" w="9734979">
                <a:moveTo>
                  <a:pt x="0" y="0"/>
                </a:moveTo>
                <a:lnTo>
                  <a:pt x="9734979" y="0"/>
                </a:lnTo>
                <a:lnTo>
                  <a:pt x="9734979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36772" y="375957"/>
            <a:ext cx="11422528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</a:t>
            </a: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TECTION CHALLENGES &amp; RESPONSE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31041" y="2898175"/>
            <a:ext cx="8928259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Why I</a:t>
            </a: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 Remained Hidden for 3 Years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2204" y="2304614"/>
            <a:ext cx="6756981" cy="695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  <a:r>
              <a:rPr lang="en-US" sz="2399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Detection Challenges:</a:t>
            </a:r>
          </a:p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  <a:r>
              <a:rPr lang="en-US" sz="2399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Kernel-level rootkit concealment</a:t>
            </a:r>
          </a:p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  <a:r>
              <a:rPr lang="en-US" sz="2399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Legitimate digital certificates</a:t>
            </a:r>
          </a:p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  <a:r>
              <a:rPr lang="en-US" sz="2399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Targeted behavior (dormant on non-targets)</a:t>
            </a:r>
          </a:p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  <a:r>
              <a:rPr lang="en-US" sz="2399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Air-gapped environment assumptions</a:t>
            </a:r>
          </a:p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  <a:r>
              <a:rPr lang="en-US" sz="2399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Industry Response:</a:t>
            </a:r>
          </a:p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  <a:r>
              <a:rPr lang="en-US" sz="2399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Microsoft patched all 4 zero-days (Feb 2011)</a:t>
            </a:r>
          </a:p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  <a:r>
              <a:rPr lang="en-US" sz="2399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Siemens released detection/removal tools</a:t>
            </a:r>
          </a:p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  <a:r>
              <a:rPr lang="en-US" sz="2399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ICS-CERT issued comprehensive advisories</a:t>
            </a:r>
          </a:p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  <a:r>
              <a:rPr lang="en-US" sz="2399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Enhanced industrial security standards</a:t>
            </a:r>
          </a:p>
          <a:p>
            <a:pPr algn="l" marL="0" indent="0" lvl="0">
              <a:lnSpc>
                <a:spcPts val="30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243618" y="4100703"/>
            <a:ext cx="120412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43618" y="1168316"/>
            <a:ext cx="8792053" cy="26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LESSONS LEARNED &amp; </a:t>
            </a: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DEFENSE STRATEG</a:t>
            </a: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3618" y="5448300"/>
            <a:ext cx="6709321" cy="18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trategic Lessons: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Air gaps are insufficient protection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Supply chain vulnerabilities critical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Insider access vectors remain viable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667137" y="3726430"/>
            <a:ext cx="7959983" cy="3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2"/>
              </a:lnSpc>
              <a:spcBef>
                <a:spcPct val="0"/>
              </a:spcBef>
            </a:pPr>
            <a:r>
              <a:rPr lang="en-US" sz="2400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Defense Recommendations:</a:t>
            </a:r>
          </a:p>
          <a:p>
            <a:pPr algn="l" marL="0" indent="0" lvl="0">
              <a:lnSpc>
                <a:spcPts val="3072"/>
              </a:lnSpc>
              <a:spcBef>
                <a:spcPct val="0"/>
              </a:spcBef>
            </a:pPr>
            <a:r>
              <a:rPr lang="en-US" sz="2400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1. Defense in Depth: Multiple security layers</a:t>
            </a:r>
          </a:p>
          <a:p>
            <a:pPr algn="l" marL="0" indent="0" lvl="0">
              <a:lnSpc>
                <a:spcPts val="3072"/>
              </a:lnSpc>
              <a:spcBef>
                <a:spcPct val="0"/>
              </a:spcBef>
            </a:pPr>
            <a:r>
              <a:rPr lang="en-US" sz="2400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2. Network Segmentation: IT/OT separation</a:t>
            </a:r>
          </a:p>
          <a:p>
            <a:pPr algn="l" marL="0" indent="0" lvl="0">
              <a:lnSpc>
                <a:spcPts val="3072"/>
              </a:lnSpc>
              <a:spcBef>
                <a:spcPct val="0"/>
              </a:spcBef>
            </a:pPr>
            <a:r>
              <a:rPr lang="en-US" sz="2400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3. Behavioral Monitoring: Physics-based detection</a:t>
            </a:r>
          </a:p>
          <a:p>
            <a:pPr algn="l" marL="0" indent="0" lvl="0">
              <a:lnSpc>
                <a:spcPts val="3072"/>
              </a:lnSpc>
              <a:spcBef>
                <a:spcPct val="0"/>
              </a:spcBef>
            </a:pPr>
            <a:r>
              <a:rPr lang="en-US" sz="2400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4. Cryptographic Integrity: Authenticated commands</a:t>
            </a:r>
          </a:p>
          <a:p>
            <a:pPr algn="l" marL="0" indent="0" lvl="0">
              <a:lnSpc>
                <a:spcPts val="3072"/>
              </a:lnSpc>
              <a:spcBef>
                <a:spcPct val="0"/>
              </a:spcBef>
            </a:pPr>
            <a:r>
              <a:rPr lang="en-US" sz="2400" spc="256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5. Incident Response: ICS-specific procedures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8541938" y="4540897"/>
            <a:ext cx="120412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747974" y="981075"/>
            <a:ext cx="8792053" cy="26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&amp; CURR</a:t>
            </a: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ENT RELEVANC</a:t>
            </a: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7481" y="5460008"/>
            <a:ext cx="11653039" cy="304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2400" spc="25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Stuxnet forever changed cybersecurity by proving software can inflict real-world damage. Its precision MITM attack on industrial control systems exposed critical vulnerabilities in “air-gapped” networks and reshaped how we defend critical infrastructure. As threats evolve, implementing defense-in-depth, real-time monitoring, and zero-trust principles is no longer optional, it’s essential.</a:t>
            </a:r>
          </a:p>
          <a:p>
            <a:pPr algn="ctr" marL="0" indent="0" lvl="0">
              <a:lnSpc>
                <a:spcPts val="30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DAG1pICCco4</dc:identifier>
  <dcterms:modified xsi:type="dcterms:W3CDTF">2011-08-01T06:04:30Z</dcterms:modified>
  <cp:revision>1</cp:revision>
  <dc:title>Stuxnet MITM Case Study</dc:title>
</cp:coreProperties>
</file>